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330" r:id="rId3"/>
    <p:sldId id="346" r:id="rId4"/>
    <p:sldId id="349" r:id="rId5"/>
    <p:sldId id="359" r:id="rId6"/>
    <p:sldId id="360" r:id="rId7"/>
    <p:sldId id="310" r:id="rId8"/>
    <p:sldId id="361" r:id="rId9"/>
    <p:sldId id="362" r:id="rId10"/>
    <p:sldId id="363" r:id="rId11"/>
    <p:sldId id="356" r:id="rId12"/>
    <p:sldId id="364" r:id="rId13"/>
    <p:sldId id="366" r:id="rId14"/>
    <p:sldId id="358" r:id="rId15"/>
    <p:sldId id="352" r:id="rId16"/>
    <p:sldId id="353" r:id="rId17"/>
    <p:sldId id="354" r:id="rId18"/>
    <p:sldId id="355" r:id="rId19"/>
    <p:sldId id="344" r:id="rId2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660"/>
  </p:normalViewPr>
  <p:slideViewPr>
    <p:cSldViewPr>
      <p:cViewPr varScale="1">
        <p:scale>
          <a:sx n="87" d="100"/>
          <a:sy n="87" d="100"/>
        </p:scale>
        <p:origin x="67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E004FB-1D8D-41D5-88C5-0D7C941E3462}" type="datetimeFigureOut">
              <a:rPr lang="es-ES_tradnl" smtClean="0"/>
              <a:pPr/>
              <a:t>03/02/2014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C9CBCE5-007B-4CE1-836F-CE3C3BCDA2ED}"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004FB-1D8D-41D5-88C5-0D7C941E3462}" type="datetimeFigureOut">
              <a:rPr lang="es-ES_tradnl" smtClean="0"/>
              <a:pPr/>
              <a:t>03/02/2014</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CBCE5-007B-4CE1-836F-CE3C3BCDA2ED}"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ierraexportadora.gob.pe/eventos/prueb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2627784" y="3284984"/>
            <a:ext cx="6516216" cy="2339102"/>
          </a:xfrm>
          <a:prstGeom prst="rect">
            <a:avLst/>
          </a:prstGeom>
        </p:spPr>
        <p:txBody>
          <a:bodyPr wrap="square">
            <a:spAutoFit/>
          </a:bodyPr>
          <a:lstStyle/>
          <a:p>
            <a:pPr algn="ctr"/>
            <a:r>
              <a:rPr lang="es-PE" sz="3200" dirty="0"/>
              <a:t> </a:t>
            </a:r>
          </a:p>
          <a:p>
            <a:pPr algn="ctr"/>
            <a:r>
              <a:rPr lang="es-PE" sz="3200" dirty="0" smtClean="0"/>
              <a:t>Pymes </a:t>
            </a:r>
            <a:r>
              <a:rPr lang="es-PE" sz="3200" dirty="0"/>
              <a:t>Andinas Exportadoras</a:t>
            </a:r>
          </a:p>
          <a:p>
            <a:pPr algn="ctr"/>
            <a:r>
              <a:rPr lang="es-PE" sz="3200" dirty="0"/>
              <a:t>Pymes Andinas Mercado local</a:t>
            </a:r>
          </a:p>
          <a:p>
            <a:pPr algn="ctr"/>
            <a:r>
              <a:rPr lang="es-PE" sz="3200" dirty="0"/>
              <a:t>Pymes Andinas Emprendedoras</a:t>
            </a:r>
          </a:p>
          <a:p>
            <a:r>
              <a:rPr lang="es-PE" dirty="0"/>
              <a:t> </a:t>
            </a:r>
          </a:p>
        </p:txBody>
      </p:sp>
      <p:grpSp>
        <p:nvGrpSpPr>
          <p:cNvPr id="13" name="Group 12"/>
          <p:cNvGrpSpPr>
            <a:grpSpLocks/>
          </p:cNvGrpSpPr>
          <p:nvPr/>
        </p:nvGrpSpPr>
        <p:grpSpPr bwMode="auto">
          <a:xfrm>
            <a:off x="286192" y="4289117"/>
            <a:ext cx="2066925" cy="2124075"/>
            <a:chOff x="1469" y="12540"/>
            <a:chExt cx="3256" cy="3346"/>
          </a:xfrm>
        </p:grpSpPr>
        <p:sp>
          <p:nvSpPr>
            <p:cNvPr id="14" name="Rectangle 11" descr="Cuadrícula pequeña"/>
            <p:cNvSpPr>
              <a:spLocks noChangeArrowheads="1"/>
            </p:cNvSpPr>
            <p:nvPr/>
          </p:nvSpPr>
          <p:spPr bwMode="auto">
            <a:xfrm>
              <a:off x="2292" y="13371"/>
              <a:ext cx="1654" cy="1709"/>
            </a:xfrm>
            <a:prstGeom prst="rect">
              <a:avLst/>
            </a:prstGeom>
            <a:pattFill prst="smGrid">
              <a:fgClr>
                <a:srgbClr val="FABF8F"/>
              </a:fgClr>
              <a:bgClr>
                <a:srgbClr val="FBD4B4"/>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15" name="Rectangle 10" descr="Cuadrícula pequeña"/>
            <p:cNvSpPr>
              <a:spLocks noChangeArrowheads="1"/>
            </p:cNvSpPr>
            <p:nvPr/>
          </p:nvSpPr>
          <p:spPr bwMode="auto">
            <a:xfrm>
              <a:off x="3139" y="14213"/>
              <a:ext cx="1586" cy="1673"/>
            </a:xfrm>
            <a:prstGeom prst="rect">
              <a:avLst/>
            </a:prstGeom>
            <a:pattFill prst="smGrid">
              <a:fgClr>
                <a:srgbClr val="C2D69B"/>
              </a:fgClr>
              <a:bgClr>
                <a:srgbClr val="D6E3BC"/>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16" name="Rectangle 9" descr="Cuadrícula pequeña"/>
            <p:cNvSpPr>
              <a:spLocks noChangeArrowheads="1"/>
            </p:cNvSpPr>
            <p:nvPr/>
          </p:nvSpPr>
          <p:spPr bwMode="auto">
            <a:xfrm>
              <a:off x="1469" y="12540"/>
              <a:ext cx="1670" cy="1673"/>
            </a:xfrm>
            <a:prstGeom prst="rect">
              <a:avLst/>
            </a:prstGeom>
            <a:pattFill prst="smGrid">
              <a:fgClr>
                <a:srgbClr val="C2D69B"/>
              </a:fgClr>
              <a:bgClr>
                <a:srgbClr val="D6E3BC"/>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PE"/>
            </a:p>
          </p:txBody>
        </p:sp>
      </p:grpSp>
      <p:pic>
        <p:nvPicPr>
          <p:cNvPr id="2" name="Picture 2" descr="D:\RED EMPRESARIOS ANDINOS\red.PNG"/>
          <p:cNvPicPr>
            <a:picLocks noChangeAspect="1" noChangeArrowheads="1"/>
          </p:cNvPicPr>
          <p:nvPr/>
        </p:nvPicPr>
        <p:blipFill>
          <a:blip r:embed="rId3" cstate="print"/>
          <a:srcRect/>
          <a:stretch>
            <a:fillRect/>
          </a:stretch>
        </p:blipFill>
        <p:spPr bwMode="auto">
          <a:xfrm>
            <a:off x="395536" y="1484784"/>
            <a:ext cx="5328592" cy="157289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352928" cy="6955750"/>
          </a:xfrm>
          <a:prstGeom prst="rect">
            <a:avLst/>
          </a:prstGeom>
        </p:spPr>
        <p:txBody>
          <a:bodyPr wrap="square">
            <a:spAutoFit/>
          </a:bodyPr>
          <a:lstStyle/>
          <a:p>
            <a:pPr marL="514350" indent="-514350" algn="just"/>
            <a:r>
              <a:rPr lang="es-PE" sz="3000" dirty="0" smtClean="0"/>
              <a:t>5.- </a:t>
            </a:r>
            <a:r>
              <a:rPr lang="es-PE" sz="3200" b="1" dirty="0" smtClean="0"/>
              <a:t>Validación de las pymes registradas y emisión de una clave de acceso a la RED</a:t>
            </a:r>
          </a:p>
          <a:p>
            <a:pPr marL="514350" indent="-514350" algn="just"/>
            <a:r>
              <a:rPr lang="es-PE" sz="3200" b="1" dirty="0" smtClean="0"/>
              <a:t>	</a:t>
            </a:r>
            <a:r>
              <a:rPr lang="es-PE" sz="3200" dirty="0" smtClean="0"/>
              <a:t>Recepción de los datos de las pymes andinas  en la plataforma virtual de la RED  en el portal de Sierra Exportadora,  en la cual se inicia un proceso de verificación  para luego asignarle  una clave de acceso  para  su incorporación y en la RED. A partir de éste momento cada pyme debe incorporar sus </a:t>
            </a:r>
            <a:r>
              <a:rPr lang="es-PE" sz="3200" b="1" dirty="0" smtClean="0"/>
              <a:t>ofertas en línea </a:t>
            </a:r>
            <a:r>
              <a:rPr lang="es-PE" sz="3200" dirty="0" smtClean="0"/>
              <a:t>de su  cartera de productos y sus respectivas  </a:t>
            </a:r>
            <a:r>
              <a:rPr lang="es-PE" sz="3200" b="1" dirty="0" smtClean="0"/>
              <a:t>Fichas técnicas de sus productos</a:t>
            </a:r>
            <a:r>
              <a:rPr lang="es-PE" sz="3200" dirty="0" smtClean="0"/>
              <a:t>   vía  web.</a:t>
            </a:r>
          </a:p>
          <a:p>
            <a:pPr marL="514350" indent="-514350" algn="just"/>
            <a:endParaRPr lang="es-PE" sz="3200" b="1" dirty="0" smtClean="0"/>
          </a:p>
          <a:p>
            <a:pPr marL="514350" indent="-514350" algn="just"/>
            <a:endParaRPr lang="es-PE" sz="3200" b="1" dirty="0" smtClean="0"/>
          </a:p>
          <a:p>
            <a:pPr marL="514350" lvl="0" indent="-514350" algn="just"/>
            <a:endParaRPr lang="es-PE" sz="3000" b="1" dirty="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352928" cy="7109639"/>
          </a:xfrm>
          <a:prstGeom prst="rect">
            <a:avLst/>
          </a:prstGeom>
        </p:spPr>
        <p:txBody>
          <a:bodyPr wrap="square">
            <a:spAutoFit/>
          </a:bodyPr>
          <a:lstStyle/>
          <a:p>
            <a:pPr marL="514350" lvl="0" indent="-514350" algn="just"/>
            <a:r>
              <a:rPr lang="es-PE" sz="3200" dirty="0" smtClean="0"/>
              <a:t>6.-</a:t>
            </a:r>
            <a:r>
              <a:rPr lang="es-PE" sz="3200" b="1" dirty="0" smtClean="0"/>
              <a:t>Descripción de la Plataforma de Servicios que ofrece  el  Estado en  cada una de las Regiones </a:t>
            </a:r>
          </a:p>
          <a:p>
            <a:pPr marL="514350" lvl="0" indent="-514350" algn="just"/>
            <a:r>
              <a:rPr lang="es-PE" sz="3200" b="1" dirty="0" smtClean="0"/>
              <a:t>	</a:t>
            </a:r>
            <a:r>
              <a:rPr lang="es-PE" sz="2400" dirty="0" smtClean="0"/>
              <a:t>En la página de Sierra Exportadora se establecerán los links necesarios con:</a:t>
            </a:r>
          </a:p>
          <a:p>
            <a:pPr marL="514350" lvl="0" indent="-514350" algn="just"/>
            <a:r>
              <a:rPr lang="es-PE" sz="2400" dirty="0" smtClean="0"/>
              <a:t>	4.1.- FONDOEMPLEO</a:t>
            </a:r>
          </a:p>
          <a:p>
            <a:pPr marL="514350" lvl="0" indent="-514350" algn="just"/>
            <a:r>
              <a:rPr lang="es-PE" sz="2400" dirty="0" smtClean="0"/>
              <a:t>	4.2.- PROCOMPITES</a:t>
            </a:r>
          </a:p>
          <a:p>
            <a:pPr marL="514350" lvl="0" indent="-514350" algn="just"/>
            <a:r>
              <a:rPr lang="es-PE" sz="2400" dirty="0" smtClean="0"/>
              <a:t>	4.3.- FINCYT</a:t>
            </a:r>
          </a:p>
          <a:p>
            <a:pPr marL="514350" lvl="0" indent="-514350" algn="just"/>
            <a:r>
              <a:rPr lang="es-PE" sz="2400" dirty="0" smtClean="0"/>
              <a:t>	4.4.- AGROBANCO,  COFIDE-UNICAS</a:t>
            </a:r>
          </a:p>
          <a:p>
            <a:pPr marL="514350" indent="-514350" algn="just"/>
            <a:r>
              <a:rPr lang="es-PE" sz="2400" dirty="0" smtClean="0"/>
              <a:t>	4.5.-</a:t>
            </a:r>
            <a:r>
              <a:rPr lang="es-ES" sz="2400" dirty="0" smtClean="0"/>
              <a:t>AGROIDEAS</a:t>
            </a:r>
          </a:p>
          <a:p>
            <a:pPr marL="514350" indent="-514350" algn="just"/>
            <a:r>
              <a:rPr lang="es-ES" sz="2400" dirty="0" smtClean="0"/>
              <a:t>	4.6.-AGRONEGOCIOS</a:t>
            </a:r>
          </a:p>
          <a:p>
            <a:pPr marL="514350" indent="-514350" algn="just"/>
            <a:r>
              <a:rPr lang="es-ES" sz="2400" dirty="0" smtClean="0"/>
              <a:t>	4.7.-MI RIEGO, QALI WARMA, ESSAL</a:t>
            </a:r>
            <a:r>
              <a:rPr lang="es-ES" sz="2800" dirty="0" smtClean="0"/>
              <a:t>UD  entre </a:t>
            </a:r>
            <a:r>
              <a:rPr lang="es-ES" sz="3200" dirty="0" smtClean="0"/>
              <a:t>otros.</a:t>
            </a:r>
            <a:endParaRPr lang="es-PE" sz="3200" dirty="0" smtClean="0"/>
          </a:p>
          <a:p>
            <a:pPr marL="514350" lvl="0" indent="-514350" algn="just"/>
            <a:r>
              <a:rPr lang="es-PE" sz="3200" dirty="0" smtClean="0"/>
              <a:t>   </a:t>
            </a:r>
            <a:endParaRPr lang="es-PE" sz="3200" b="1" dirty="0" smtClean="0"/>
          </a:p>
          <a:p>
            <a:pPr marL="514350" indent="-514350" algn="just"/>
            <a:endParaRPr lang="es-PE" sz="3200" dirty="0" smtClean="0"/>
          </a:p>
          <a:p>
            <a:pPr marL="514350" lvl="0" indent="-514350" algn="just"/>
            <a:endParaRPr lang="es-PE" sz="3200" dirty="0" smtClean="0"/>
          </a:p>
          <a:p>
            <a:pPr marL="514350" indent="-514350" algn="just"/>
            <a:r>
              <a:rPr lang="es-PE" sz="3200" dirty="0" smtClean="0"/>
              <a:t> </a:t>
            </a:r>
            <a:endParaRPr lang="es-PE" sz="3200" dirty="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568952" cy="8463855"/>
          </a:xfrm>
          <a:prstGeom prst="rect">
            <a:avLst/>
          </a:prstGeom>
        </p:spPr>
        <p:txBody>
          <a:bodyPr wrap="square">
            <a:spAutoFit/>
          </a:bodyPr>
          <a:lstStyle/>
          <a:p>
            <a:pPr marL="514350" lvl="0" indent="-514350" algn="just"/>
            <a:r>
              <a:rPr lang="es-PE" sz="3200" dirty="0" smtClean="0"/>
              <a:t>7.- </a:t>
            </a:r>
            <a:r>
              <a:rPr lang="es-PE" sz="2800" b="1" dirty="0" smtClean="0"/>
              <a:t>Descripción de los servicios  que ofrece 	Sierra Exportadora  a través  de la Plataforma Virtual</a:t>
            </a:r>
          </a:p>
          <a:p>
            <a:pPr marL="514350" lvl="0" indent="-514350" algn="just"/>
            <a:r>
              <a:rPr lang="es-PE" sz="2800" b="1" dirty="0" smtClean="0"/>
              <a:t>		</a:t>
            </a:r>
            <a:r>
              <a:rPr lang="es-PE" sz="2800" dirty="0" smtClean="0"/>
              <a:t>Sierra Exportadora ofrece  </a:t>
            </a:r>
            <a:r>
              <a:rPr lang="es-PE" sz="2800" b="1" dirty="0" smtClean="0"/>
              <a:t>servicios de 	Capacitación  de manera presencial o virtual</a:t>
            </a:r>
            <a:r>
              <a:rPr lang="es-PE" sz="2800" dirty="0" smtClean="0"/>
              <a:t>, así 	mismo participaras en línea de los principales 	eventos nacionales e internacionales que 	realizamos en nuestra programación 2014</a:t>
            </a:r>
          </a:p>
          <a:p>
            <a:pPr marL="514350" lvl="0" indent="-514350" algn="just"/>
            <a:endParaRPr lang="es-PE" sz="2800" dirty="0" smtClean="0"/>
          </a:p>
          <a:p>
            <a:pPr marL="514350" lvl="0" indent="-514350" algn="just"/>
            <a:r>
              <a:rPr lang="es-PE" sz="2800" dirty="0" smtClean="0"/>
              <a:t>		Sierra exportadora ofrece </a:t>
            </a:r>
            <a:r>
              <a:rPr lang="es-PE" sz="2800" b="1" dirty="0" smtClean="0"/>
              <a:t>información de mercado  	</a:t>
            </a:r>
            <a:r>
              <a:rPr lang="es-PE" sz="2800" dirty="0" smtClean="0"/>
              <a:t>en base  a los estudios que contamos  por  	productos , así como realizamos  de manera 	permanente inteligencia comercial</a:t>
            </a:r>
          </a:p>
          <a:p>
            <a:pPr marL="514350" lvl="0" indent="-514350" algn="just"/>
            <a:endParaRPr lang="es-PE" sz="2800" b="1" dirty="0" smtClean="0"/>
          </a:p>
          <a:p>
            <a:pPr marL="514350" lvl="0" indent="-514350" algn="just"/>
            <a:r>
              <a:rPr lang="es-PE" sz="2800" b="1" dirty="0" smtClean="0"/>
              <a:t>	</a:t>
            </a:r>
          </a:p>
          <a:p>
            <a:pPr marL="514350" lvl="0" indent="-514350" algn="just"/>
            <a:endParaRPr lang="es-PE" sz="2800" dirty="0" smtClean="0"/>
          </a:p>
          <a:p>
            <a:pPr marL="514350" lvl="0" indent="-514350" algn="just"/>
            <a:r>
              <a:rPr lang="es-PE" sz="2800" dirty="0" smtClean="0"/>
              <a:t>	</a:t>
            </a:r>
          </a:p>
          <a:p>
            <a:pPr marL="514350" lvl="0" indent="-514350" algn="just"/>
            <a:r>
              <a:rPr lang="es-PE" sz="2800" b="1" dirty="0" smtClean="0"/>
              <a:t> </a:t>
            </a:r>
          </a:p>
          <a:p>
            <a:pPr marL="514350" lvl="0" indent="-514350" algn="just"/>
            <a:endParaRPr lang="es-PE" sz="3200" dirty="0" smtClean="0"/>
          </a:p>
          <a:p>
            <a:pPr marL="514350" indent="-514350" algn="just"/>
            <a:r>
              <a:rPr lang="es-PE" sz="3200" dirty="0" smtClean="0"/>
              <a:t> </a:t>
            </a:r>
            <a:endParaRPr lang="es-PE" sz="3200" dirty="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568952" cy="6740307"/>
          </a:xfrm>
          <a:prstGeom prst="rect">
            <a:avLst/>
          </a:prstGeom>
        </p:spPr>
        <p:txBody>
          <a:bodyPr wrap="square">
            <a:spAutoFit/>
          </a:bodyPr>
          <a:lstStyle/>
          <a:p>
            <a:pPr marL="514350" lvl="0" indent="-514350" algn="just"/>
            <a:r>
              <a:rPr lang="es-PE" sz="3200" dirty="0" smtClean="0"/>
              <a:t>7.- </a:t>
            </a:r>
            <a:r>
              <a:rPr lang="es-PE" sz="2800" b="1" dirty="0" smtClean="0"/>
              <a:t>Descripción de los servicios  que ofrece 	Sierra Exportadora  a través  de la Plataforma Virtual</a:t>
            </a:r>
          </a:p>
          <a:p>
            <a:pPr marL="514350" lvl="0" indent="-514350" algn="just"/>
            <a:r>
              <a:rPr lang="es-PE" sz="2800" b="1" dirty="0" smtClean="0"/>
              <a:t>		</a:t>
            </a:r>
            <a:r>
              <a:rPr lang="es-PE" sz="2800" dirty="0" smtClean="0"/>
              <a:t>Sierra Exportadora ofrece  </a:t>
            </a:r>
            <a:r>
              <a:rPr lang="es-PE" sz="2800" b="1" dirty="0" smtClean="0"/>
              <a:t>servicios de  asistencia 	técnica para la elaboración de tu plan de negocios</a:t>
            </a:r>
          </a:p>
          <a:p>
            <a:pPr marL="514350" lvl="0" indent="-514350" algn="just"/>
            <a:r>
              <a:rPr lang="es-PE" sz="2800" dirty="0" smtClean="0"/>
              <a:t>		</a:t>
            </a:r>
          </a:p>
          <a:p>
            <a:pPr marL="514350" lvl="0" indent="-514350" algn="just"/>
            <a:r>
              <a:rPr lang="es-PE" sz="2800" dirty="0" smtClean="0"/>
              <a:t>		Sierra exportadora ofrece  participar de </a:t>
            </a:r>
            <a:r>
              <a:rPr lang="es-PE" sz="2800" b="1" dirty="0" smtClean="0"/>
              <a:t>rueda de 	negocios, misiones empresariales, ferias 	nacionales e internacionales</a:t>
            </a:r>
          </a:p>
          <a:p>
            <a:pPr marL="514350" lvl="0" indent="-514350" algn="just"/>
            <a:r>
              <a:rPr lang="es-PE" sz="2800" b="1" dirty="0" smtClean="0"/>
              <a:t>		</a:t>
            </a:r>
            <a:r>
              <a:rPr lang="es-PE" sz="2800" dirty="0" smtClean="0"/>
              <a:t>Sierra exportadora  ofrece que tus productos 	puedan tener </a:t>
            </a:r>
            <a:r>
              <a:rPr lang="es-PE" sz="2800" b="1" dirty="0" smtClean="0"/>
              <a:t>acceso a los principales canales y 	mercados</a:t>
            </a:r>
            <a:r>
              <a:rPr lang="es-PE" sz="2800" dirty="0" smtClean="0"/>
              <a:t> : 	supermercados  y a participar  de las 	demandas 	que tiene el estado</a:t>
            </a:r>
          </a:p>
          <a:p>
            <a:pPr marL="514350" lvl="0" indent="-514350" algn="just"/>
            <a:r>
              <a:rPr lang="es-PE" sz="2800" b="1" dirty="0" smtClean="0"/>
              <a:t> </a:t>
            </a:r>
          </a:p>
          <a:p>
            <a:pPr marL="514350" lvl="0" indent="-514350" algn="just"/>
            <a:endParaRPr lang="es-PE" sz="3200" dirty="0" smtClean="0"/>
          </a:p>
          <a:p>
            <a:pPr marL="514350" indent="-514350" algn="just"/>
            <a:r>
              <a:rPr lang="es-PE" sz="3200" dirty="0" smtClean="0"/>
              <a:t> </a:t>
            </a:r>
            <a:endParaRPr lang="es-PE" sz="3200" dirty="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
        <p:nvSpPr>
          <p:cNvPr id="4" name="3 Rectángulo"/>
          <p:cNvSpPr/>
          <p:nvPr/>
        </p:nvSpPr>
        <p:spPr>
          <a:xfrm>
            <a:off x="251520" y="1844824"/>
            <a:ext cx="8712968" cy="3816429"/>
          </a:xfrm>
          <a:prstGeom prst="rect">
            <a:avLst/>
          </a:prstGeom>
        </p:spPr>
        <p:txBody>
          <a:bodyPr wrap="square">
            <a:spAutoFit/>
          </a:bodyPr>
          <a:lstStyle/>
          <a:p>
            <a:pPr marL="514350" lvl="0" indent="-514350" fontAlgn="base"/>
            <a:r>
              <a:rPr lang="es-PE" sz="3200" b="1" dirty="0" smtClean="0"/>
              <a:t>8.-	Desarrollo de la cooperación Interempresarial</a:t>
            </a:r>
          </a:p>
          <a:p>
            <a:pPr lvl="0" fontAlgn="base"/>
            <a:r>
              <a:rPr lang="es-PE" sz="3200" dirty="0" smtClean="0"/>
              <a:t>      6.1.- Información sobre la  cadena productiva 		del sector al que pertenece.</a:t>
            </a:r>
          </a:p>
          <a:p>
            <a:pPr lvl="0" fontAlgn="base"/>
            <a:r>
              <a:rPr lang="es-PE" sz="3200" dirty="0" smtClean="0"/>
              <a:t>      6.2.- Relación con empresas complementarias,      	asociaciones de productores</a:t>
            </a:r>
          </a:p>
          <a:p>
            <a:pPr marL="514350" lvl="0" indent="-514350" fontAlgn="base"/>
            <a:endParaRPr lang="es-PE" sz="3200" b="1" dirty="0" smtClean="0"/>
          </a:p>
          <a:p>
            <a:pPr marL="514350" lvl="0" indent="-514350" fontAlgn="base"/>
            <a:endParaRPr lang="es-PE" sz="3200" b="1" dirty="0" smtClean="0"/>
          </a:p>
          <a:p>
            <a:pPr marL="514350" lvl="0" indent="-514350" fontAlgn="base">
              <a:buFont typeface="+mj-lt"/>
              <a:buAutoNum type="arabicPeriod"/>
            </a:pPr>
            <a:endParaRPr lang="es-PE" dirty="0" smtClean="0"/>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352928" cy="4524315"/>
          </a:xfrm>
          <a:prstGeom prst="rect">
            <a:avLst/>
          </a:prstGeom>
        </p:spPr>
        <p:txBody>
          <a:bodyPr wrap="square">
            <a:spAutoFit/>
          </a:bodyPr>
          <a:lstStyle/>
          <a:p>
            <a:pPr marL="514350" lvl="0" indent="-514350" fontAlgn="base"/>
            <a:r>
              <a:rPr lang="es-PE" sz="3200" dirty="0" smtClean="0"/>
              <a:t>9.- </a:t>
            </a:r>
            <a:r>
              <a:rPr lang="es-PE" sz="3200" b="1" dirty="0" smtClean="0"/>
              <a:t>Plan de Acción de Consolidación de la RED DE EMPRESARIOS en la Región </a:t>
            </a:r>
          </a:p>
          <a:p>
            <a:pPr marL="514350" lvl="0" indent="-514350" fontAlgn="base"/>
            <a:endParaRPr lang="es-PE" sz="3200" b="1" dirty="0" smtClean="0"/>
          </a:p>
          <a:p>
            <a:pPr fontAlgn="base"/>
            <a:r>
              <a:rPr lang="es-PE" sz="3200" b="1" dirty="0" smtClean="0"/>
              <a:t>	9.1.- Información- Mercado para la RED</a:t>
            </a:r>
          </a:p>
          <a:p>
            <a:pPr fontAlgn="base"/>
            <a:r>
              <a:rPr lang="es-PE" sz="3200" b="1" dirty="0" smtClean="0"/>
              <a:t>	9.2.- Servicios de Sierra Exportadora</a:t>
            </a:r>
          </a:p>
          <a:p>
            <a:pPr fontAlgn="base"/>
            <a:r>
              <a:rPr lang="es-PE" sz="3200" b="1" dirty="0" smtClean="0"/>
              <a:t>	9.3.- Servicios de las Instituciones</a:t>
            </a:r>
          </a:p>
          <a:p>
            <a:pPr fontAlgn="base"/>
            <a:r>
              <a:rPr lang="es-PE" sz="3200" b="1" dirty="0" smtClean="0"/>
              <a:t>	9.4.-Participaciones en Eventos</a:t>
            </a:r>
          </a:p>
          <a:p>
            <a:pPr marL="514350" lvl="0" indent="-514350" algn="just"/>
            <a:endParaRPr lang="es-PE" sz="3200" dirty="0" smtClean="0"/>
          </a:p>
          <a:p>
            <a:pPr marL="514350" indent="-514350" algn="just"/>
            <a:r>
              <a:rPr lang="es-PE" sz="3200" dirty="0" smtClean="0"/>
              <a:t> </a:t>
            </a:r>
            <a:endParaRPr lang="es-PE" sz="3200" dirty="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5784" y="1809115"/>
            <a:ext cx="8712968" cy="923330"/>
          </a:xfrm>
          <a:prstGeom prst="rect">
            <a:avLst/>
          </a:prstGeom>
        </p:spPr>
        <p:txBody>
          <a:bodyPr wrap="square">
            <a:spAutoFit/>
          </a:bodyPr>
          <a:lstStyle/>
          <a:p>
            <a:pPr marL="285750" indent="-285750"/>
            <a:r>
              <a:rPr lang="es-ES" sz="5400" dirty="0" smtClean="0"/>
              <a:t> </a:t>
            </a:r>
            <a:endParaRPr lang="es-PE" sz="5400" dirty="0"/>
          </a:p>
        </p:txBody>
      </p:sp>
      <p:pic>
        <p:nvPicPr>
          <p:cNvPr id="6" name="Picture 2" descr="D:\RED EMPRESARIOS ANDINOS\red.PNG"/>
          <p:cNvPicPr>
            <a:picLocks noChangeAspect="1" noChangeArrowheads="1"/>
          </p:cNvPicPr>
          <p:nvPr/>
        </p:nvPicPr>
        <p:blipFill>
          <a:blip r:embed="rId2" cstate="print"/>
          <a:srcRect/>
          <a:stretch>
            <a:fillRect/>
          </a:stretch>
        </p:blipFill>
        <p:spPr bwMode="auto">
          <a:xfrm>
            <a:off x="323528" y="404664"/>
            <a:ext cx="4680520" cy="1224136"/>
          </a:xfrm>
          <a:prstGeom prst="rect">
            <a:avLst/>
          </a:prstGeom>
          <a:noFill/>
        </p:spPr>
      </p:pic>
      <p:sp>
        <p:nvSpPr>
          <p:cNvPr id="9" name="8 CuadroTexto"/>
          <p:cNvSpPr txBox="1"/>
          <p:nvPr/>
        </p:nvSpPr>
        <p:spPr>
          <a:xfrm flipH="1">
            <a:off x="4788024" y="620688"/>
            <a:ext cx="3816424" cy="707886"/>
          </a:xfrm>
          <a:prstGeom prst="rect">
            <a:avLst/>
          </a:prstGeom>
          <a:noFill/>
        </p:spPr>
        <p:txBody>
          <a:bodyPr wrap="square" rtlCol="0">
            <a:spAutoFit/>
          </a:bodyPr>
          <a:lstStyle/>
          <a:p>
            <a:r>
              <a:rPr lang="es-PE" sz="4000" b="1" dirty="0" smtClean="0"/>
              <a:t>ANDAHUAYLAS</a:t>
            </a:r>
            <a:endParaRPr lang="es-PE" sz="4000" b="1" dirty="0"/>
          </a:p>
        </p:txBody>
      </p:sp>
      <p:sp>
        <p:nvSpPr>
          <p:cNvPr id="7" name="6 CuadroTexto"/>
          <p:cNvSpPr txBox="1"/>
          <p:nvPr/>
        </p:nvSpPr>
        <p:spPr>
          <a:xfrm>
            <a:off x="251520" y="2420888"/>
            <a:ext cx="8496944" cy="400110"/>
          </a:xfrm>
          <a:prstGeom prst="rect">
            <a:avLst/>
          </a:prstGeom>
          <a:noFill/>
        </p:spPr>
        <p:txBody>
          <a:bodyPr wrap="square" rtlCol="0">
            <a:spAutoFit/>
          </a:bodyPr>
          <a:lstStyle/>
          <a:p>
            <a:r>
              <a:rPr lang="es-PE" sz="2000" dirty="0" smtClean="0"/>
              <a:t> </a:t>
            </a:r>
          </a:p>
        </p:txBody>
      </p:sp>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12" name="11 CuadroTexto"/>
          <p:cNvSpPr txBox="1"/>
          <p:nvPr/>
        </p:nvSpPr>
        <p:spPr>
          <a:xfrm>
            <a:off x="755576" y="2636912"/>
            <a:ext cx="7776864" cy="4832092"/>
          </a:xfrm>
          <a:prstGeom prst="rect">
            <a:avLst/>
          </a:prstGeom>
          <a:noFill/>
        </p:spPr>
        <p:txBody>
          <a:bodyPr wrap="square" rtlCol="0">
            <a:spAutoFit/>
          </a:bodyPr>
          <a:lstStyle/>
          <a:p>
            <a:pPr marL="342900" indent="-342900">
              <a:buFont typeface="+mj-lt"/>
              <a:buAutoNum type="arabicPeriod"/>
            </a:pPr>
            <a:r>
              <a:rPr lang="es-PE" sz="2800" dirty="0" smtClean="0"/>
              <a:t>Firma del Convenio Especifico con la Cooperativa Agroindustrial Machupicchu</a:t>
            </a:r>
          </a:p>
          <a:p>
            <a:pPr marL="342900" indent="-342900">
              <a:buFont typeface="+mj-lt"/>
              <a:buAutoNum type="arabicPeriod"/>
            </a:pPr>
            <a:r>
              <a:rPr lang="es-PE" sz="2800" dirty="0" smtClean="0"/>
              <a:t>Apoyo a 04 Proyectos SNIP de la Municipalidad Provincial de Andahuaylas</a:t>
            </a:r>
          </a:p>
          <a:p>
            <a:pPr marL="342900" indent="-342900">
              <a:buFont typeface="+mj-lt"/>
              <a:buAutoNum type="arabicPeriod"/>
            </a:pPr>
            <a:r>
              <a:rPr lang="es-PE" sz="2800" dirty="0" smtClean="0"/>
              <a:t>Planes de Negocios :  INDUSTRIAS SONDOR (</a:t>
            </a:r>
            <a:r>
              <a:rPr lang="es-PE" sz="2800" dirty="0" err="1" smtClean="0"/>
              <a:t>Anis</a:t>
            </a:r>
            <a:r>
              <a:rPr lang="es-PE" sz="2800" dirty="0" smtClean="0"/>
              <a:t> y Manzanilla), EL ANDINO (Harina de Cereales), INDUSTRIAS CAÑARI (Fideos de quinua)</a:t>
            </a:r>
          </a:p>
          <a:p>
            <a:pPr marL="342900" indent="-342900">
              <a:buFont typeface="+mj-lt"/>
              <a:buAutoNum type="arabicPeriod"/>
            </a:pPr>
            <a:r>
              <a:rPr lang="es-PE" sz="2800" dirty="0" smtClean="0"/>
              <a:t>Servicios  para la mejora de atención al cliente en los Hoteles y Restaurantes</a:t>
            </a:r>
          </a:p>
          <a:p>
            <a:pPr marL="342900" indent="-342900">
              <a:buFont typeface="Arial" pitchFamily="34" charset="0"/>
              <a:buChar char="•"/>
            </a:pPr>
            <a:endParaRPr lang="es-PE" sz="2800" dirty="0" smtClean="0"/>
          </a:p>
          <a:p>
            <a:pPr marL="342900" indent="-342900">
              <a:buFont typeface="+mj-lt"/>
              <a:buAutoNum type="arabicPeriod"/>
            </a:pPr>
            <a:endParaRPr lang="es-PE" sz="2800" dirty="0"/>
          </a:p>
        </p:txBody>
      </p:sp>
      <p:sp>
        <p:nvSpPr>
          <p:cNvPr id="13" name="12 CuadroTexto"/>
          <p:cNvSpPr txBox="1"/>
          <p:nvPr/>
        </p:nvSpPr>
        <p:spPr>
          <a:xfrm>
            <a:off x="3131840" y="2132856"/>
            <a:ext cx="2993576" cy="369332"/>
          </a:xfrm>
          <a:prstGeom prst="rect">
            <a:avLst/>
          </a:prstGeom>
          <a:noFill/>
        </p:spPr>
        <p:txBody>
          <a:bodyPr wrap="none" rtlCol="0">
            <a:spAutoFit/>
          </a:bodyPr>
          <a:lstStyle/>
          <a:p>
            <a:r>
              <a:rPr lang="es-PE" b="1" dirty="0" smtClean="0"/>
              <a:t>ACUERDOS Y COMPROMISOS</a:t>
            </a:r>
            <a:endParaRPr lang="es-PE" b="1" dirty="0"/>
          </a:p>
        </p:txBody>
      </p:sp>
    </p:spTree>
    <p:extLst>
      <p:ext uri="{BB962C8B-B14F-4D97-AF65-F5344CB8AC3E}">
        <p14:creationId xmlns:p14="http://schemas.microsoft.com/office/powerpoint/2010/main" val="1144829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5784" y="1809115"/>
            <a:ext cx="8712968" cy="923330"/>
          </a:xfrm>
          <a:prstGeom prst="rect">
            <a:avLst/>
          </a:prstGeom>
        </p:spPr>
        <p:txBody>
          <a:bodyPr wrap="square">
            <a:spAutoFit/>
          </a:bodyPr>
          <a:lstStyle/>
          <a:p>
            <a:pPr marL="285750" indent="-285750"/>
            <a:r>
              <a:rPr lang="es-ES" sz="5400" dirty="0" smtClean="0"/>
              <a:t> </a:t>
            </a:r>
            <a:endParaRPr lang="es-PE" sz="5400" dirty="0"/>
          </a:p>
        </p:txBody>
      </p:sp>
      <p:pic>
        <p:nvPicPr>
          <p:cNvPr id="6" name="Picture 2" descr="D:\RED EMPRESARIOS ANDINOS\red.PNG"/>
          <p:cNvPicPr>
            <a:picLocks noChangeAspect="1" noChangeArrowheads="1"/>
          </p:cNvPicPr>
          <p:nvPr/>
        </p:nvPicPr>
        <p:blipFill>
          <a:blip r:embed="rId2" cstate="print"/>
          <a:srcRect/>
          <a:stretch>
            <a:fillRect/>
          </a:stretch>
        </p:blipFill>
        <p:spPr bwMode="auto">
          <a:xfrm>
            <a:off x="323528" y="404664"/>
            <a:ext cx="4680520" cy="1224136"/>
          </a:xfrm>
          <a:prstGeom prst="rect">
            <a:avLst/>
          </a:prstGeom>
          <a:noFill/>
        </p:spPr>
      </p:pic>
      <p:sp>
        <p:nvSpPr>
          <p:cNvPr id="9" name="8 CuadroTexto"/>
          <p:cNvSpPr txBox="1"/>
          <p:nvPr/>
        </p:nvSpPr>
        <p:spPr>
          <a:xfrm flipH="1">
            <a:off x="5076056" y="620688"/>
            <a:ext cx="3528392" cy="707886"/>
          </a:xfrm>
          <a:prstGeom prst="rect">
            <a:avLst/>
          </a:prstGeom>
          <a:noFill/>
        </p:spPr>
        <p:txBody>
          <a:bodyPr wrap="square" rtlCol="0">
            <a:spAutoFit/>
          </a:bodyPr>
          <a:lstStyle/>
          <a:p>
            <a:r>
              <a:rPr lang="es-PE" sz="4000" b="1" dirty="0" smtClean="0"/>
              <a:t>HUANCAYO</a:t>
            </a:r>
            <a:endParaRPr lang="es-PE" sz="4000" b="1" dirty="0"/>
          </a:p>
        </p:txBody>
      </p:sp>
      <p:sp>
        <p:nvSpPr>
          <p:cNvPr id="7" name="6 CuadroTexto"/>
          <p:cNvSpPr txBox="1"/>
          <p:nvPr/>
        </p:nvSpPr>
        <p:spPr>
          <a:xfrm>
            <a:off x="755576" y="2420888"/>
            <a:ext cx="7200801" cy="3908762"/>
          </a:xfrm>
          <a:prstGeom prst="rect">
            <a:avLst/>
          </a:prstGeom>
          <a:noFill/>
        </p:spPr>
        <p:txBody>
          <a:bodyPr wrap="square" rtlCol="0">
            <a:spAutoFit/>
          </a:bodyPr>
          <a:lstStyle/>
          <a:p>
            <a:pPr>
              <a:buFont typeface="Arial" pitchFamily="34" charset="0"/>
              <a:buChar char="•"/>
            </a:pPr>
            <a:r>
              <a:rPr lang="es-PE" sz="2800" dirty="0" smtClean="0"/>
              <a:t>Diseño  y desarrollo de un Catalogo de Empresas Metal Mecánicas  que producen maquinaria para la Agroindustria y Minería y Pesca</a:t>
            </a:r>
          </a:p>
          <a:p>
            <a:pPr>
              <a:buFont typeface="Arial" pitchFamily="34" charset="0"/>
              <a:buChar char="•"/>
            </a:pPr>
            <a:r>
              <a:rPr lang="es-PE" sz="2800" dirty="0" smtClean="0"/>
              <a:t> Reuniones previas de coordinación  del 20 a al 22 de Enero 2014</a:t>
            </a:r>
          </a:p>
          <a:p>
            <a:pPr>
              <a:buFont typeface="Arial" pitchFamily="34" charset="0"/>
              <a:buChar char="•"/>
            </a:pPr>
            <a:r>
              <a:rPr lang="es-PE" sz="2800" dirty="0" smtClean="0"/>
              <a:t>Instalación de la RED DE EMPRESARIOS ANDINOS DE HUANCAYO</a:t>
            </a:r>
          </a:p>
          <a:p>
            <a:endParaRPr lang="es-PE" sz="2400" dirty="0"/>
          </a:p>
        </p:txBody>
      </p:sp>
      <p:sp>
        <p:nvSpPr>
          <p:cNvPr id="8" name="7 CuadroTexto"/>
          <p:cNvSpPr txBox="1"/>
          <p:nvPr/>
        </p:nvSpPr>
        <p:spPr>
          <a:xfrm>
            <a:off x="2843808" y="2060848"/>
            <a:ext cx="2992935" cy="646331"/>
          </a:xfrm>
          <a:prstGeom prst="rect">
            <a:avLst/>
          </a:prstGeom>
          <a:noFill/>
        </p:spPr>
        <p:txBody>
          <a:bodyPr wrap="none" rtlCol="0">
            <a:spAutoFit/>
          </a:bodyPr>
          <a:lstStyle/>
          <a:p>
            <a:r>
              <a:rPr lang="es-PE" b="1" dirty="0" smtClean="0"/>
              <a:t>ACUERDOS Y COMPROMISOS</a:t>
            </a:r>
          </a:p>
          <a:p>
            <a:endParaRPr lang="es-PE" dirty="0"/>
          </a:p>
        </p:txBody>
      </p:sp>
    </p:spTree>
    <p:extLst>
      <p:ext uri="{BB962C8B-B14F-4D97-AF65-F5344CB8AC3E}">
        <p14:creationId xmlns:p14="http://schemas.microsoft.com/office/powerpoint/2010/main" val="1144829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5784" y="1809115"/>
            <a:ext cx="8712968" cy="923330"/>
          </a:xfrm>
          <a:prstGeom prst="rect">
            <a:avLst/>
          </a:prstGeom>
        </p:spPr>
        <p:txBody>
          <a:bodyPr wrap="square">
            <a:spAutoFit/>
          </a:bodyPr>
          <a:lstStyle/>
          <a:p>
            <a:pPr marL="285750" indent="-285750"/>
            <a:r>
              <a:rPr lang="es-ES" sz="5400" dirty="0" smtClean="0"/>
              <a:t> </a:t>
            </a:r>
            <a:endParaRPr lang="es-PE" sz="5400" dirty="0"/>
          </a:p>
        </p:txBody>
      </p:sp>
      <p:pic>
        <p:nvPicPr>
          <p:cNvPr id="6" name="Picture 2" descr="D:\RED EMPRESARIOS ANDINOS\red.PNG"/>
          <p:cNvPicPr>
            <a:picLocks noChangeAspect="1" noChangeArrowheads="1"/>
          </p:cNvPicPr>
          <p:nvPr/>
        </p:nvPicPr>
        <p:blipFill>
          <a:blip r:embed="rId2" cstate="print"/>
          <a:srcRect/>
          <a:stretch>
            <a:fillRect/>
          </a:stretch>
        </p:blipFill>
        <p:spPr bwMode="auto">
          <a:xfrm>
            <a:off x="323528" y="404664"/>
            <a:ext cx="4680520" cy="1224136"/>
          </a:xfrm>
          <a:prstGeom prst="rect">
            <a:avLst/>
          </a:prstGeom>
          <a:noFill/>
        </p:spPr>
      </p:pic>
      <p:sp>
        <p:nvSpPr>
          <p:cNvPr id="9" name="8 CuadroTexto"/>
          <p:cNvSpPr txBox="1"/>
          <p:nvPr/>
        </p:nvSpPr>
        <p:spPr>
          <a:xfrm flipH="1">
            <a:off x="4932040" y="404664"/>
            <a:ext cx="3995936" cy="1107996"/>
          </a:xfrm>
          <a:prstGeom prst="rect">
            <a:avLst/>
          </a:prstGeom>
          <a:noFill/>
        </p:spPr>
        <p:txBody>
          <a:bodyPr wrap="square" rtlCol="0">
            <a:spAutoFit/>
          </a:bodyPr>
          <a:lstStyle/>
          <a:p>
            <a:r>
              <a:rPr lang="es-PE" sz="2200" b="1" dirty="0" smtClean="0"/>
              <a:t>CENTRAL DE ORGANIZACIONES DE PRODUCTORES DE </a:t>
            </a:r>
          </a:p>
          <a:p>
            <a:r>
              <a:rPr lang="es-PE" sz="2200" b="1" dirty="0" smtClean="0"/>
              <a:t>GRANOS ANDINOS DEL PERU</a:t>
            </a:r>
            <a:endParaRPr lang="es-PE" sz="2200" b="1" dirty="0"/>
          </a:p>
        </p:txBody>
      </p:sp>
      <p:sp>
        <p:nvSpPr>
          <p:cNvPr id="7" name="6 CuadroTexto"/>
          <p:cNvSpPr txBox="1"/>
          <p:nvPr/>
        </p:nvSpPr>
        <p:spPr>
          <a:xfrm>
            <a:off x="1547664" y="2852936"/>
            <a:ext cx="184731" cy="369332"/>
          </a:xfrm>
          <a:prstGeom prst="rect">
            <a:avLst/>
          </a:prstGeom>
          <a:noFill/>
        </p:spPr>
        <p:txBody>
          <a:bodyPr wrap="none" rtlCol="0">
            <a:spAutoFit/>
          </a:bodyPr>
          <a:lstStyle/>
          <a:p>
            <a:endParaRPr lang="es-PE" dirty="0"/>
          </a:p>
        </p:txBody>
      </p:sp>
      <p:sp>
        <p:nvSpPr>
          <p:cNvPr id="8" name="7 CuadroTexto"/>
          <p:cNvSpPr txBox="1"/>
          <p:nvPr/>
        </p:nvSpPr>
        <p:spPr>
          <a:xfrm>
            <a:off x="251521" y="1700808"/>
            <a:ext cx="8712967" cy="5170646"/>
          </a:xfrm>
          <a:prstGeom prst="rect">
            <a:avLst/>
          </a:prstGeom>
          <a:noFill/>
        </p:spPr>
        <p:txBody>
          <a:bodyPr wrap="square" rtlCol="0">
            <a:spAutoFit/>
          </a:bodyPr>
          <a:lstStyle/>
          <a:p>
            <a:r>
              <a:rPr lang="es-PE" sz="2400" dirty="0" smtClean="0"/>
              <a:t>La Central de organizaciones de Productores de Granos Andinos  del Perú tiene como Finalidad Fortalecer a sus organizaciones y sus bases y a través de ella permitir el desarrollo económico comercial y cultural de sus asociados mediante el uso racional de los recursos naturales. La Central </a:t>
            </a:r>
            <a:r>
              <a:rPr lang="es-PE" sz="2400" dirty="0" err="1" smtClean="0"/>
              <a:t>fué</a:t>
            </a:r>
            <a:r>
              <a:rPr lang="es-PE" sz="2400" dirty="0" smtClean="0"/>
              <a:t> constituida el 21 de Enero del año 2011 en la ciudad  del Cuzco.</a:t>
            </a:r>
          </a:p>
          <a:p>
            <a:r>
              <a:rPr lang="es-PE" sz="2400" dirty="0" smtClean="0"/>
              <a:t>Las siguientes organizaciones de productores conforman la Central:</a:t>
            </a:r>
          </a:p>
          <a:p>
            <a:pPr marL="457200" lvl="0" indent="-457200">
              <a:buFont typeface="+mj-lt"/>
              <a:buAutoNum type="arabicPeriod"/>
            </a:pPr>
            <a:r>
              <a:rPr lang="es-PE" sz="2400" dirty="0" smtClean="0"/>
              <a:t>Asociación Central de Productores Multisectoriales  de Cabana </a:t>
            </a:r>
            <a:r>
              <a:rPr lang="es-PE" sz="2400" dirty="0" err="1" smtClean="0"/>
              <a:t>Juliaca</a:t>
            </a:r>
            <a:r>
              <a:rPr lang="es-PE" sz="2400" dirty="0" smtClean="0"/>
              <a:t>-PUNO</a:t>
            </a:r>
          </a:p>
          <a:p>
            <a:pPr marL="457200" lvl="0" indent="-457200">
              <a:buFont typeface="+mj-lt"/>
              <a:buAutoNum type="arabicPeriod"/>
            </a:pPr>
            <a:r>
              <a:rPr lang="es-PE" sz="2400" dirty="0" smtClean="0"/>
              <a:t>Central de Cooperativas del Valle Sagrado CUZCO</a:t>
            </a:r>
          </a:p>
          <a:p>
            <a:pPr marL="457200" lvl="0" indent="-457200">
              <a:buFont typeface="+mj-lt"/>
              <a:buAutoNum type="arabicPeriod"/>
            </a:pPr>
            <a:r>
              <a:rPr lang="es-PE" sz="2400" dirty="0" smtClean="0"/>
              <a:t>Central de Comunidades Campesinas de </a:t>
            </a:r>
            <a:r>
              <a:rPr lang="es-PE" sz="2400" dirty="0" err="1" smtClean="0"/>
              <a:t>Chumbivilcas</a:t>
            </a:r>
            <a:r>
              <a:rPr lang="es-PE" sz="2400" dirty="0" smtClean="0"/>
              <a:t> CUZCO</a:t>
            </a:r>
          </a:p>
          <a:p>
            <a:pPr marL="457200" lvl="0" indent="-457200">
              <a:buFont typeface="+mj-lt"/>
              <a:buAutoNum type="arabicPeriod"/>
            </a:pPr>
            <a:r>
              <a:rPr lang="es-PE" sz="2400" dirty="0" smtClean="0"/>
              <a:t>Central de Comunidades Campesinas de </a:t>
            </a:r>
            <a:r>
              <a:rPr lang="es-PE" sz="2400" dirty="0" err="1" smtClean="0"/>
              <a:t>Ranracancha</a:t>
            </a:r>
            <a:r>
              <a:rPr lang="es-PE" sz="2400" dirty="0" smtClean="0"/>
              <a:t>  APURIMAC</a:t>
            </a:r>
          </a:p>
          <a:p>
            <a:endParaRPr lang="es-PE" dirty="0"/>
          </a:p>
        </p:txBody>
      </p:sp>
    </p:spTree>
    <p:extLst>
      <p:ext uri="{BB962C8B-B14F-4D97-AF65-F5344CB8AC3E}">
        <p14:creationId xmlns:p14="http://schemas.microsoft.com/office/powerpoint/2010/main" val="1144829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85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764705"/>
            <a:ext cx="8712967" cy="6912768"/>
          </a:xfrm>
          <a:prstGeom prst="rect">
            <a:avLst/>
          </a:prstGeom>
        </p:spPr>
        <p:txBody>
          <a:bodyPr wrap="square">
            <a:spAutoFit/>
          </a:bodyPr>
          <a:lstStyle/>
          <a:p>
            <a:pPr algn="just"/>
            <a:r>
              <a:rPr lang="es-ES" sz="4000" dirty="0"/>
              <a:t>Sierra Exportadora </a:t>
            </a:r>
            <a:r>
              <a:rPr lang="es-ES" sz="4000" dirty="0" smtClean="0"/>
              <a:t>ha </a:t>
            </a:r>
            <a:r>
              <a:rPr lang="es-ES" sz="4000" dirty="0"/>
              <a:t>considerado necesario </a:t>
            </a:r>
            <a:r>
              <a:rPr lang="es-ES" sz="4000" dirty="0" smtClean="0"/>
              <a:t>desarrollar conjuntamente con las pymes andinas </a:t>
            </a:r>
            <a:r>
              <a:rPr lang="es-ES" sz="4000" b="1" dirty="0" smtClean="0"/>
              <a:t>acciones para el 2014 </a:t>
            </a:r>
            <a:r>
              <a:rPr lang="es-ES" sz="4000" b="1" dirty="0"/>
              <a:t>que evidencien el proceso de </a:t>
            </a:r>
            <a:r>
              <a:rPr lang="es-ES" sz="4000" b="1" dirty="0" smtClean="0"/>
              <a:t>industrialización </a:t>
            </a:r>
            <a:r>
              <a:rPr lang="es-ES" sz="4000" b="1" dirty="0"/>
              <a:t>de la sierra, en base al modelo de intervención de Sierra </a:t>
            </a:r>
            <a:r>
              <a:rPr lang="es-ES" sz="4000" b="1" dirty="0" smtClean="0"/>
              <a:t>exportadora: </a:t>
            </a:r>
            <a:r>
              <a:rPr lang="es-PE" sz="4000" dirty="0" smtClean="0"/>
              <a:t>mercado asegurado, generación de valor agregado, articulación de la cadena productiva  en asocio público- privado.</a:t>
            </a:r>
          </a:p>
          <a:p>
            <a:pPr algn="just"/>
            <a:endParaRPr lang="es-PE" sz="4000" dirty="0"/>
          </a:p>
        </p:txBody>
      </p:sp>
      <p:sp>
        <p:nvSpPr>
          <p:cNvPr id="3" name="2 Rectángulo"/>
          <p:cNvSpPr/>
          <p:nvPr/>
        </p:nvSpPr>
        <p:spPr>
          <a:xfrm>
            <a:off x="1115348" y="158582"/>
            <a:ext cx="6913303" cy="707886"/>
          </a:xfrm>
          <a:prstGeom prst="rect">
            <a:avLst/>
          </a:prstGeom>
        </p:spPr>
        <p:txBody>
          <a:bodyPr wrap="none">
            <a:spAutoFit/>
          </a:bodyPr>
          <a:lstStyle/>
          <a:p>
            <a:pPr algn="ctr"/>
            <a:r>
              <a:rPr lang="es-PE" sz="4000" u="sng" dirty="0">
                <a:solidFill>
                  <a:srgbClr val="C00000"/>
                </a:solidFill>
                <a:effectLst>
                  <a:outerShdw blurRad="38100" dist="38100" dir="2700000" algn="tl">
                    <a:srgbClr val="000000">
                      <a:alpha val="43137"/>
                    </a:srgbClr>
                  </a:outerShdw>
                </a:effectLst>
              </a:rPr>
              <a:t>RED DE EMPRESARIOS ANDINOS</a:t>
            </a:r>
          </a:p>
        </p:txBody>
      </p:sp>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800" b="0" i="0" u="none" strike="noStrike" cap="none" normalizeH="0" baseline="0" smtClean="0">
                <a:ln>
                  <a:noFill/>
                </a:ln>
                <a:solidFill>
                  <a:srgbClr val="215868"/>
                </a:solidFill>
                <a:effectLst/>
                <a:latin typeface="Calibri" pitchFamily="34" charset="0"/>
                <a:ea typeface="Times New Roman" pitchFamily="18" charset="0"/>
                <a:cs typeface="Times New Roman" pitchFamily="18" charset="0"/>
              </a:rPr>
              <a:t>mercado asegurado, generación de valor agregado, articulación de la cadena productiva  en asocio público- privado.</a:t>
            </a:r>
            <a:endParaRPr kumimoji="0" lang="es-PE"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64704"/>
            <a:ext cx="8964487" cy="6863417"/>
          </a:xfrm>
          <a:prstGeom prst="rect">
            <a:avLst/>
          </a:prstGeom>
        </p:spPr>
        <p:txBody>
          <a:bodyPr wrap="square">
            <a:spAutoFit/>
          </a:bodyPr>
          <a:lstStyle/>
          <a:p>
            <a:endParaRPr lang="es-PE" sz="4000" dirty="0" smtClean="0"/>
          </a:p>
          <a:p>
            <a:endParaRPr lang="es-PE" sz="4000" dirty="0" smtClean="0"/>
          </a:p>
          <a:p>
            <a:endParaRPr lang="es-PE" sz="4000" dirty="0" smtClean="0"/>
          </a:p>
          <a:p>
            <a:r>
              <a:rPr lang="es-PE" sz="4000" dirty="0" smtClean="0"/>
              <a:t>La Red de Empresarios Andinos esta conformada:</a:t>
            </a:r>
          </a:p>
          <a:p>
            <a:endParaRPr lang="es-PE" sz="4000" dirty="0" smtClean="0"/>
          </a:p>
          <a:p>
            <a:pPr>
              <a:buFont typeface="Arial" pitchFamily="34" charset="0"/>
              <a:buChar char="•"/>
            </a:pPr>
            <a:r>
              <a:rPr lang="es-PE" sz="4000" b="1" dirty="0" smtClean="0"/>
              <a:t>Pymes Andinas Exportadoras</a:t>
            </a:r>
          </a:p>
          <a:p>
            <a:pPr>
              <a:buFont typeface="Arial" pitchFamily="34" charset="0"/>
              <a:buChar char="•"/>
            </a:pPr>
            <a:r>
              <a:rPr lang="es-PE" sz="4000" b="1" dirty="0" smtClean="0"/>
              <a:t>Pymes Andinas  con Mercado local</a:t>
            </a:r>
          </a:p>
          <a:p>
            <a:pPr>
              <a:buFont typeface="Arial" pitchFamily="34" charset="0"/>
              <a:buChar char="•"/>
            </a:pPr>
            <a:r>
              <a:rPr lang="es-PE" sz="4000" b="1" dirty="0" smtClean="0"/>
              <a:t>Pymes Andinas Emprendedoras</a:t>
            </a:r>
          </a:p>
          <a:p>
            <a:r>
              <a:rPr lang="es-PE" sz="4000" dirty="0" smtClean="0"/>
              <a:t> </a:t>
            </a:r>
          </a:p>
          <a:p>
            <a:pPr algn="just"/>
            <a:endParaRPr lang="es-PE" sz="4000" dirty="0"/>
          </a:p>
        </p:txBody>
      </p:sp>
      <p:pic>
        <p:nvPicPr>
          <p:cNvPr id="5" name="Picture 2" descr="D:\RED EMPRESARIOS ANDINOS\red.PNG"/>
          <p:cNvPicPr>
            <a:picLocks noChangeAspect="1" noChangeArrowheads="1"/>
          </p:cNvPicPr>
          <p:nvPr/>
        </p:nvPicPr>
        <p:blipFill>
          <a:blip r:embed="rId2" cstate="print"/>
          <a:srcRect/>
          <a:stretch>
            <a:fillRect/>
          </a:stretch>
        </p:blipFill>
        <p:spPr bwMode="auto">
          <a:xfrm>
            <a:off x="395536" y="908720"/>
            <a:ext cx="6480720" cy="14401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628800"/>
            <a:ext cx="8352928" cy="6247864"/>
          </a:xfrm>
          <a:prstGeom prst="rect">
            <a:avLst/>
          </a:prstGeom>
        </p:spPr>
        <p:txBody>
          <a:bodyPr wrap="square">
            <a:spAutoFit/>
          </a:bodyPr>
          <a:lstStyle/>
          <a:p>
            <a:pPr marL="514350" lvl="0" indent="-514350" fontAlgn="base">
              <a:buFont typeface="+mj-lt"/>
              <a:buAutoNum type="arabicPeriod"/>
            </a:pPr>
            <a:r>
              <a:rPr lang="es-PE" sz="2800" dirty="0" smtClean="0"/>
              <a:t>Exploración e  identificación de las Pymes Andinas</a:t>
            </a:r>
          </a:p>
          <a:p>
            <a:pPr marL="514350" lvl="0" indent="-514350" algn="just" fontAlgn="base">
              <a:buFont typeface="+mj-lt"/>
              <a:buAutoNum type="arabicPeriod"/>
            </a:pPr>
            <a:r>
              <a:rPr lang="es-PE" sz="2800" dirty="0" smtClean="0"/>
              <a:t>Coordinación con las principales Organizaciones  Empresariales representativas de los sectores Metal Mecánica, Agroindustria, Pesca, Minería , Turismo entre otros</a:t>
            </a:r>
          </a:p>
          <a:p>
            <a:pPr marL="514350" lvl="0" indent="-514350" fontAlgn="base">
              <a:buFont typeface="+mj-lt"/>
              <a:buAutoNum type="arabicPeriod"/>
            </a:pPr>
            <a:r>
              <a:rPr lang="es-PE" sz="2800" dirty="0" smtClean="0"/>
              <a:t>Suscripción  del Acta de Acuerdo en la conformación de la Red Empresarial Andina</a:t>
            </a:r>
          </a:p>
          <a:p>
            <a:pPr marL="514350" lvl="0" indent="-514350" fontAlgn="base">
              <a:buFont typeface="+mj-lt"/>
              <a:buAutoNum type="arabicPeriod"/>
            </a:pPr>
            <a:r>
              <a:rPr lang="es-PE" sz="2800" dirty="0" smtClean="0"/>
              <a:t> Autoregistro de las pymes andinas a través del portal Web de Sierra Exportadora</a:t>
            </a:r>
          </a:p>
          <a:p>
            <a:pPr marL="514350" lvl="0" indent="-514350" fontAlgn="base">
              <a:buFont typeface="+mj-lt"/>
              <a:buAutoNum type="arabicPeriod"/>
            </a:pPr>
            <a:r>
              <a:rPr lang="es-PE" sz="2800" dirty="0" smtClean="0"/>
              <a:t>Validación de las pymes registradas y emisión de una clave de acceso a la RED</a:t>
            </a:r>
          </a:p>
          <a:p>
            <a:pPr marL="1428750" lvl="2" indent="-514350" fontAlgn="base">
              <a:buFont typeface="+mj-lt"/>
              <a:buAutoNum type="arabicPeriod"/>
            </a:pPr>
            <a:endParaRPr lang="es-PE" sz="2800" dirty="0" smtClean="0"/>
          </a:p>
          <a:p>
            <a:pPr lvl="0" fontAlgn="base"/>
            <a:endParaRPr lang="es-PE" sz="3200" dirty="0" smtClean="0"/>
          </a:p>
          <a:p>
            <a:pPr marL="514350" indent="-514350" algn="just">
              <a:buFont typeface="+mj-lt"/>
              <a:buAutoNum type="arabicPeriod"/>
            </a:pPr>
            <a:endParaRPr lang="es-ES" sz="3200" dirty="0" smtClean="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628800"/>
            <a:ext cx="8029400" cy="7540526"/>
          </a:xfrm>
          <a:prstGeom prst="rect">
            <a:avLst/>
          </a:prstGeom>
        </p:spPr>
        <p:txBody>
          <a:bodyPr wrap="square">
            <a:spAutoFit/>
          </a:bodyPr>
          <a:lstStyle/>
          <a:p>
            <a:pPr marL="514350" lvl="0" indent="-514350" algn="just" fontAlgn="base"/>
            <a:r>
              <a:rPr lang="es-PE" sz="2800" dirty="0" smtClean="0"/>
              <a:t>6.-Descripción de la Plataforma de Servicios que ofrece  el  Estado en  cada una de las Regiones </a:t>
            </a:r>
          </a:p>
          <a:p>
            <a:pPr marL="514350" lvl="0" indent="-514350" algn="just" fontAlgn="base"/>
            <a:r>
              <a:rPr lang="es-PE" sz="2800" dirty="0" smtClean="0"/>
              <a:t>7.-Descripción de los servicios  que ofrece Sierra Exportadora  a través  de la Plataforma Virtual </a:t>
            </a:r>
          </a:p>
          <a:p>
            <a:pPr marL="514350" lvl="0" indent="-514350" algn="just" fontAlgn="base"/>
            <a:r>
              <a:rPr lang="es-PE" sz="2800" dirty="0" smtClean="0"/>
              <a:t>8.-Desarrollo de la cooperación Interempresarial</a:t>
            </a:r>
          </a:p>
          <a:p>
            <a:pPr marL="514350" lvl="0" indent="-514350" fontAlgn="base"/>
            <a:r>
              <a:rPr lang="es-PE" sz="2800" dirty="0" smtClean="0"/>
              <a:t>9.- Plan de Acción  de la RED DE EMPRESARIOS en la Región </a:t>
            </a:r>
          </a:p>
          <a:p>
            <a:pPr fontAlgn="base"/>
            <a:r>
              <a:rPr lang="es-PE" sz="2800" dirty="0" smtClean="0"/>
              <a:t>	9.1.- Información- Mercado para la RED</a:t>
            </a:r>
          </a:p>
          <a:p>
            <a:pPr fontAlgn="base"/>
            <a:r>
              <a:rPr lang="es-PE" sz="2800" dirty="0" smtClean="0"/>
              <a:t>	9.2.- Servicios de Sierra Exportadora</a:t>
            </a:r>
          </a:p>
          <a:p>
            <a:pPr fontAlgn="base"/>
            <a:r>
              <a:rPr lang="es-PE" sz="2800" dirty="0" smtClean="0"/>
              <a:t>	9.3.- Servicios de las Instituciones</a:t>
            </a:r>
          </a:p>
          <a:p>
            <a:pPr fontAlgn="base"/>
            <a:r>
              <a:rPr lang="es-PE" sz="2800" dirty="0" smtClean="0"/>
              <a:t>	9.4.-Participaciones en Eventos</a:t>
            </a:r>
          </a:p>
          <a:p>
            <a:pPr lvl="0" fontAlgn="base"/>
            <a:r>
              <a:rPr lang="es-PE" sz="2800" dirty="0" smtClean="0"/>
              <a:t>10.-Seguimiento del Plan de acción.</a:t>
            </a:r>
          </a:p>
          <a:p>
            <a:pPr marL="514350" lvl="0" indent="-514350" algn="just" fontAlgn="base"/>
            <a:endParaRPr lang="es-PE" sz="2800" dirty="0" smtClean="0"/>
          </a:p>
          <a:p>
            <a:pPr marL="514350" lvl="0" indent="-514350" fontAlgn="base">
              <a:buFont typeface="+mj-lt"/>
              <a:buAutoNum type="arabicPeriod"/>
            </a:pPr>
            <a:endParaRPr lang="es-PE" sz="2800" dirty="0" smtClean="0"/>
          </a:p>
          <a:p>
            <a:pPr marL="1428750" lvl="2" indent="-514350" fontAlgn="base">
              <a:buFont typeface="+mj-lt"/>
              <a:buAutoNum type="arabicPeriod"/>
            </a:pPr>
            <a:endParaRPr lang="es-PE" sz="2800" dirty="0" smtClean="0"/>
          </a:p>
          <a:p>
            <a:pPr lvl="0" fontAlgn="base"/>
            <a:endParaRPr lang="es-PE" sz="3200" dirty="0" smtClean="0"/>
          </a:p>
          <a:p>
            <a:pPr marL="514350" indent="-514350" algn="just">
              <a:buFont typeface="+mj-lt"/>
              <a:buAutoNum type="arabicPeriod"/>
            </a:pPr>
            <a:endParaRPr lang="es-ES" sz="3200" dirty="0" smtClean="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352928" cy="5016758"/>
          </a:xfrm>
          <a:prstGeom prst="rect">
            <a:avLst/>
          </a:prstGeom>
        </p:spPr>
        <p:txBody>
          <a:bodyPr wrap="square">
            <a:spAutoFit/>
          </a:bodyPr>
          <a:lstStyle/>
          <a:p>
            <a:pPr marL="514350" lvl="0" indent="-514350" algn="just">
              <a:buFont typeface="+mj-lt"/>
              <a:buAutoNum type="arabicPeriod"/>
            </a:pPr>
            <a:r>
              <a:rPr lang="es-PE" sz="3200" b="1" dirty="0" smtClean="0"/>
              <a:t>Exploración e  identificación de las Pymes Andinas.- </a:t>
            </a:r>
            <a:r>
              <a:rPr lang="es-PE" sz="3200" dirty="0" smtClean="0"/>
              <a:t>a</a:t>
            </a:r>
            <a:r>
              <a:rPr lang="es-ES" sz="3200" dirty="0" smtClean="0"/>
              <a:t> partir de las organizaciones empresariales existentes : APEMIPES, COPEI, CAMARA DE COMERCIO, CAMARA DE TURISMO, OTRAS establecer contacto con las empresas que generan valor agregado y contribuyen a la industrialización de la Sierra</a:t>
            </a:r>
          </a:p>
          <a:p>
            <a:pPr marL="514350" lvl="0" indent="-514350" algn="just">
              <a:buFont typeface="+mj-lt"/>
              <a:buAutoNum type="arabicPeriod"/>
            </a:pPr>
            <a:endParaRPr lang="es-ES" sz="3200" dirty="0" smtClean="0"/>
          </a:p>
          <a:p>
            <a:pPr marL="514350" lvl="0" indent="-514350" algn="just">
              <a:buFont typeface="+mj-lt"/>
              <a:buAutoNum type="arabicPeriod"/>
            </a:pPr>
            <a:endParaRPr lang="es-ES" sz="3200" dirty="0" smtClean="0"/>
          </a:p>
          <a:p>
            <a:pPr marL="514350" lvl="0" indent="-514350" algn="just"/>
            <a:endParaRPr lang="es-ES" sz="3200" dirty="0" smtClean="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352928" cy="4708981"/>
          </a:xfrm>
          <a:prstGeom prst="rect">
            <a:avLst/>
          </a:prstGeom>
        </p:spPr>
        <p:txBody>
          <a:bodyPr wrap="square">
            <a:spAutoFit/>
          </a:bodyPr>
          <a:lstStyle/>
          <a:p>
            <a:pPr marL="514350" lvl="0" indent="-514350" algn="just"/>
            <a:r>
              <a:rPr lang="es-PE" sz="3000" b="1" dirty="0" smtClean="0"/>
              <a:t>2.-Coordinación con las principales Organizaciones  Empresariales representativas de los sectores Metal Mecánica, Agroindustria, Pesca, Minería , Turismo entre otros.- </a:t>
            </a:r>
            <a:r>
              <a:rPr lang="es-ES" sz="3000" dirty="0" smtClean="0"/>
              <a:t>conjuntamente con el Alcalde Provincial y Universidades, empresas que generen valor agregado y que evidencien la industrialización de la sierra (</a:t>
            </a:r>
            <a:r>
              <a:rPr lang="es-ES" sz="3000" b="1" dirty="0" smtClean="0"/>
              <a:t>Portafolio de Iniciativas de Industrialización de la sierra, para atraer inversión privada.)</a:t>
            </a:r>
            <a:r>
              <a:rPr lang="es-ES" sz="3000" dirty="0" smtClean="0"/>
              <a:t>  establecer  una visión compartida de la necesidad de la RED</a:t>
            </a:r>
            <a:endParaRPr lang="es-PE" sz="3000" dirty="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
        <p:nvSpPr>
          <p:cNvPr id="4" name="3 CuadroTexto"/>
          <p:cNvSpPr txBox="1"/>
          <p:nvPr/>
        </p:nvSpPr>
        <p:spPr>
          <a:xfrm>
            <a:off x="395536" y="1340768"/>
            <a:ext cx="8496945" cy="5632311"/>
          </a:xfrm>
          <a:prstGeom prst="rect">
            <a:avLst/>
          </a:prstGeom>
          <a:noFill/>
        </p:spPr>
        <p:txBody>
          <a:bodyPr wrap="square" rtlCol="0">
            <a:spAutoFit/>
          </a:bodyPr>
          <a:lstStyle/>
          <a:p>
            <a:pPr marL="514350" lvl="0" indent="-514350" algn="just"/>
            <a:r>
              <a:rPr lang="es-PE" sz="3000" b="1" dirty="0" smtClean="0"/>
              <a:t>3.- Suscripción  del Acta de instalación de la Red     Empresarial Andina</a:t>
            </a:r>
          </a:p>
          <a:p>
            <a:pPr marL="514350" lvl="0" indent="-514350" algn="just"/>
            <a:r>
              <a:rPr lang="es-PE" sz="3000" b="1" dirty="0" smtClean="0"/>
              <a:t>	</a:t>
            </a:r>
            <a:r>
              <a:rPr lang="es-PE" sz="3000" dirty="0" smtClean="0"/>
              <a:t>Se establecerá una fecha en coordinación con los representantes de los principales Gremios Empresariales representantes de las pymes andinas, alcalde provincial, representantes de la Universidades y Presidente  Ejecutivo de Sierra Exportadora, para lo cual se establecerá previamente una  primera agenda de trabajo</a:t>
            </a:r>
            <a:endParaRPr lang="es-PE" sz="3000" b="1" dirty="0" smtClean="0"/>
          </a:p>
          <a:p>
            <a:pPr lvl="0" algn="just"/>
            <a:r>
              <a:rPr lang="es-PE" sz="3000" b="1" dirty="0" smtClean="0"/>
              <a:t>	</a:t>
            </a:r>
          </a:p>
          <a:p>
            <a:pPr lvl="0" algn="just"/>
            <a:endParaRPr lang="es-PE" sz="3000" b="1" dirty="0" smtClean="0"/>
          </a:p>
          <a:p>
            <a:endParaRPr lang="es-PE" sz="3000" dirty="0"/>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412776"/>
            <a:ext cx="8352928" cy="4555093"/>
          </a:xfrm>
          <a:prstGeom prst="rect">
            <a:avLst/>
          </a:prstGeom>
        </p:spPr>
        <p:txBody>
          <a:bodyPr wrap="square">
            <a:spAutoFit/>
          </a:bodyPr>
          <a:lstStyle/>
          <a:p>
            <a:pPr marL="514350" lvl="0" indent="-514350" algn="just"/>
            <a:r>
              <a:rPr lang="es-PE" sz="3000" dirty="0" smtClean="0"/>
              <a:t>4.-</a:t>
            </a:r>
            <a:r>
              <a:rPr lang="es-PE" sz="3000" b="1" dirty="0" smtClean="0"/>
              <a:t>Autoregistro de las pymes andinas a través del Portal Web de Sierra Exportadora</a:t>
            </a:r>
          </a:p>
          <a:p>
            <a:pPr marL="514350" lvl="0" indent="-514350" algn="just"/>
            <a:r>
              <a:rPr lang="es-PE" sz="3000" b="1" dirty="0" smtClean="0"/>
              <a:t>	</a:t>
            </a:r>
            <a:r>
              <a:rPr lang="es-PE" sz="2800" dirty="0" smtClean="0"/>
              <a:t>Cada representante de la  pyme andina  de acuerdo a su categoría: pyme andina exportadora, pyme andina mercado local; pyme andina emprendedora, ingresarán al portal de Sierra Exportadora </a:t>
            </a:r>
            <a:r>
              <a:rPr lang="es-PE" sz="2800" u="sng" dirty="0" smtClean="0">
                <a:hlinkClick r:id="rId2"/>
              </a:rPr>
              <a:t>http://www.sierraexportadora.gob.pe/eventos/prueba/</a:t>
            </a:r>
            <a:r>
              <a:rPr lang="es-PE" sz="2800" dirty="0" smtClean="0"/>
              <a:t>  para </a:t>
            </a:r>
            <a:r>
              <a:rPr lang="es-PE" sz="2800" dirty="0" err="1" smtClean="0"/>
              <a:t>autoregistrarse</a:t>
            </a:r>
            <a:endParaRPr lang="es-PE" sz="3000" b="1" dirty="0" smtClean="0"/>
          </a:p>
          <a:p>
            <a:pPr marL="514350" lvl="0" indent="-514350" algn="just"/>
            <a:endParaRPr lang="es-PE" sz="3000" dirty="0" smtClean="0"/>
          </a:p>
          <a:p>
            <a:pPr marL="514350" lvl="0" indent="-514350" algn="just"/>
            <a:endParaRPr lang="es-PE" sz="3000" b="1" dirty="0"/>
          </a:p>
        </p:txBody>
      </p:sp>
      <p:sp>
        <p:nvSpPr>
          <p:cNvPr id="8" name="7 Rectángulo"/>
          <p:cNvSpPr/>
          <p:nvPr/>
        </p:nvSpPr>
        <p:spPr>
          <a:xfrm>
            <a:off x="1064410" y="217260"/>
            <a:ext cx="7015190" cy="1200329"/>
          </a:xfrm>
          <a:prstGeom prst="rect">
            <a:avLst/>
          </a:prstGeom>
        </p:spPr>
        <p:txBody>
          <a:bodyPr wrap="none">
            <a:spAutoFit/>
          </a:bodyPr>
          <a:lstStyle/>
          <a:p>
            <a:pPr algn="ctr"/>
            <a:r>
              <a:rPr lang="es-PE" sz="3600" u="sng" dirty="0" smtClean="0">
                <a:solidFill>
                  <a:srgbClr val="C00000"/>
                </a:solidFill>
                <a:effectLst>
                  <a:outerShdw blurRad="38100" dist="38100" dir="2700000" algn="tl">
                    <a:srgbClr val="000000">
                      <a:alpha val="43137"/>
                    </a:srgbClr>
                  </a:outerShdw>
                </a:effectLst>
              </a:rPr>
              <a:t>PROCESO</a:t>
            </a:r>
            <a:r>
              <a:rPr lang="es-PE" sz="2800" u="sng" dirty="0" smtClean="0">
                <a:solidFill>
                  <a:srgbClr val="C00000"/>
                </a:solidFill>
                <a:effectLst>
                  <a:outerShdw blurRad="38100" dist="38100" dir="2700000" algn="tl">
                    <a:srgbClr val="000000">
                      <a:alpha val="43137"/>
                    </a:srgbClr>
                  </a:outerShdw>
                </a:effectLst>
              </a:rPr>
              <a:t> </a:t>
            </a:r>
            <a:r>
              <a:rPr lang="es-PE" sz="3600" u="sng" dirty="0" smtClean="0">
                <a:solidFill>
                  <a:srgbClr val="C00000"/>
                </a:solidFill>
                <a:effectLst>
                  <a:outerShdw blurRad="38100" dist="38100" dir="2700000" algn="tl">
                    <a:srgbClr val="000000">
                      <a:alpha val="43137"/>
                    </a:srgbClr>
                  </a:outerShdw>
                </a:effectLst>
              </a:rPr>
              <a:t>DE CONFORMACION DE</a:t>
            </a:r>
          </a:p>
          <a:p>
            <a:pPr algn="ctr"/>
            <a:r>
              <a:rPr lang="es-PE" sz="3600" u="sng" dirty="0" smtClean="0">
                <a:solidFill>
                  <a:srgbClr val="C00000"/>
                </a:solidFill>
                <a:effectLst>
                  <a:outerShdw blurRad="38100" dist="38100" dir="2700000" algn="tl">
                    <a:srgbClr val="000000">
                      <a:alpha val="43137"/>
                    </a:srgbClr>
                  </a:outerShdw>
                </a:effectLst>
              </a:rPr>
              <a:t>  LA RED </a:t>
            </a:r>
            <a:r>
              <a:rPr lang="es-PE" sz="3600" u="sng" dirty="0">
                <a:solidFill>
                  <a:srgbClr val="C00000"/>
                </a:solidFill>
                <a:effectLst>
                  <a:outerShdw blurRad="38100" dist="38100" dir="2700000" algn="tl">
                    <a:srgbClr val="000000">
                      <a:alpha val="43137"/>
                    </a:srgbClr>
                  </a:outerShdw>
                </a:effectLst>
              </a:rPr>
              <a:t>DE EMPRESARIOS ANDINOS</a:t>
            </a:r>
          </a:p>
        </p:txBody>
      </p:sp>
    </p:spTree>
    <p:extLst>
      <p:ext uri="{BB962C8B-B14F-4D97-AF65-F5344CB8AC3E}">
        <p14:creationId xmlns:p14="http://schemas.microsoft.com/office/powerpoint/2010/main" val="236648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3946</TotalTime>
  <Words>681</Words>
  <Application>Microsoft Office PowerPoint</Application>
  <PresentationFormat>Presentación en pantalla (4:3)</PresentationFormat>
  <Paragraphs>137</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del cultivo de quinua</dc:title>
  <dc:creator>ronal</dc:creator>
  <cp:lastModifiedBy>Jaime Flores Vilchez</cp:lastModifiedBy>
  <cp:revision>367</cp:revision>
  <dcterms:created xsi:type="dcterms:W3CDTF">2011-01-31T13:48:14Z</dcterms:created>
  <dcterms:modified xsi:type="dcterms:W3CDTF">2014-02-03T14:06:05Z</dcterms:modified>
</cp:coreProperties>
</file>